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10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embeddedFontLst>
    <p:embeddedFont>
      <p:font typeface="GRBTKC+GillSansMT-Bold"/>
      <p:regular r:id="rId18"/>
    </p:embeddedFont>
    <p:embeddedFont>
      <p:font typeface="HOENAA+Square721BT-Roman,Italic"/>
      <p:regular r:id="rId19"/>
    </p:embeddedFont>
    <p:embeddedFont>
      <p:font typeface="TFCGTQ+Square721BT-Bold,Italic"/>
      <p:regular r:id="rId20"/>
    </p:embeddedFont>
    <p:embeddedFont>
      <p:font typeface="PTVNLD+Arial-BoldMT"/>
      <p:regular r:id="rId21"/>
    </p:embeddedFont>
    <p:embeddedFont>
      <p:font typeface="IOPFIW+ArialUnicodeMS"/>
      <p:regular r:id="rId22"/>
    </p:embeddedFont>
    <p:embeddedFont>
      <p:font typeface="IBESPU+FranklinGothic-MediumCond,BoldItalic"/>
      <p:regular r:id="rId23"/>
    </p:embeddedFont>
    <p:embeddedFont>
      <p:font typeface="RQQQEO+Arial-BoldItalicMT"/>
      <p:regular r:id="rId24"/>
    </p:embeddedFont>
    <p:embeddedFont>
      <p:font typeface="VDECJH+ArialMT"/>
      <p:regular r:id="rId25"/>
    </p:embeddedFont>
    <p:embeddedFont>
      <p:font typeface="MKKOLP+MS-PGothic"/>
      <p:regular r:id="rId26"/>
    </p:embeddedFont>
    <p:embeddedFont>
      <p:font typeface="DDUHHC+Calibri-Light"/>
      <p:regular r:id="rId2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font" Target="fonts/font1.fntdata" /><Relationship Id="rId19" Type="http://schemas.openxmlformats.org/officeDocument/2006/relationships/font" Target="fonts/font2.fntdata" /><Relationship Id="rId2" Type="http://schemas.openxmlformats.org/officeDocument/2006/relationships/tableStyles" Target="tableStyles.xml" /><Relationship Id="rId20" Type="http://schemas.openxmlformats.org/officeDocument/2006/relationships/font" Target="fonts/font3.fntdata" /><Relationship Id="rId21" Type="http://schemas.openxmlformats.org/officeDocument/2006/relationships/font" Target="fonts/font4.fntdata" /><Relationship Id="rId22" Type="http://schemas.openxmlformats.org/officeDocument/2006/relationships/font" Target="fonts/font5.fntdata" /><Relationship Id="rId23" Type="http://schemas.openxmlformats.org/officeDocument/2006/relationships/font" Target="fonts/font6.fntdata" /><Relationship Id="rId24" Type="http://schemas.openxmlformats.org/officeDocument/2006/relationships/font" Target="fonts/font7.fntdata" /><Relationship Id="rId25" Type="http://schemas.openxmlformats.org/officeDocument/2006/relationships/font" Target="fonts/font8.fntdata" /><Relationship Id="rId26" Type="http://schemas.openxmlformats.org/officeDocument/2006/relationships/font" Target="fonts/font9.fntdata" /><Relationship Id="rId27" Type="http://schemas.openxmlformats.org/officeDocument/2006/relationships/font" Target="fonts/font10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6099" y="3996688"/>
            <a:ext cx="3624078" cy="1478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047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 b="1">
                <a:solidFill>
                  <a:srgbClr val="ffffff"/>
                </a:solidFill>
                <a:latin typeface="DaunPenh"/>
                <a:cs typeface="DaunPenh"/>
              </a:rPr>
              <a:t>Public</a:t>
            </a:r>
            <a:r>
              <a:rPr dirty="0" sz="6000" b="1">
                <a:solidFill>
                  <a:srgbClr val="ffffff"/>
                </a:solidFill>
                <a:latin typeface="DaunPenh"/>
                <a:cs typeface="DaunPenh"/>
              </a:rPr>
              <a:t> </a:t>
            </a:r>
            <a:r>
              <a:rPr dirty="0" sz="6000" b="1">
                <a:solidFill>
                  <a:srgbClr val="ffffff"/>
                </a:solidFill>
                <a:latin typeface="DaunPenh"/>
                <a:cs typeface="DaunPenh"/>
              </a:rPr>
              <a:t>Speaking</a:t>
            </a:r>
          </a:p>
          <a:p>
            <a:pPr marL="0" marR="0">
              <a:lnSpc>
                <a:spcPts val="2400"/>
              </a:lnSpc>
              <a:spcBef>
                <a:spcPts val="896"/>
              </a:spcBef>
              <a:spcAft>
                <a:spcPts val="0"/>
              </a:spcAft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Donny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Keizer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77547" y="1433035"/>
            <a:ext cx="4565737" cy="21107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94817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000000"/>
                </a:solidFill>
                <a:latin typeface="Calibri"/>
                <a:cs typeface="Calibri"/>
              </a:rPr>
              <a:t>COMEDY</a:t>
            </a:r>
          </a:p>
          <a:p>
            <a:pPr marL="1477764" marR="0">
              <a:lnSpc>
                <a:spcPts val="4800"/>
              </a:lnSpc>
              <a:spcBef>
                <a:spcPts val="959"/>
              </a:spcBef>
              <a:spcAft>
                <a:spcPts val="0"/>
              </a:spcAft>
            </a:pPr>
            <a:r>
              <a:rPr dirty="0" sz="48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4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8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4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800">
                <a:solidFill>
                  <a:srgbClr val="000000"/>
                </a:solidFill>
                <a:latin typeface="Calibri"/>
                <a:cs typeface="Calibri"/>
              </a:rPr>
              <a:t>NEW</a:t>
            </a:r>
          </a:p>
          <a:p>
            <a:pPr marL="0" marR="0">
              <a:lnSpc>
                <a:spcPts val="4800"/>
              </a:lnSpc>
              <a:spcBef>
                <a:spcPts val="910"/>
              </a:spcBef>
              <a:spcAft>
                <a:spcPts val="0"/>
              </a:spcAft>
            </a:pPr>
            <a:r>
              <a:rPr dirty="0" sz="4800">
                <a:solidFill>
                  <a:srgbClr val="000000"/>
                </a:solidFill>
                <a:latin typeface="Calibri"/>
                <a:cs typeface="Calibri"/>
              </a:rPr>
              <a:t>PUBLIC</a:t>
            </a:r>
            <a:r>
              <a:rPr dirty="0" sz="4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800">
                <a:solidFill>
                  <a:srgbClr val="000000"/>
                </a:solidFill>
                <a:latin typeface="Calibri"/>
                <a:cs typeface="Calibri"/>
              </a:rPr>
              <a:t>SPEAKING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1117889"/>
            <a:ext cx="1712019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2060"/>
                </a:solidFill>
                <a:latin typeface="DDUHHC+Calibri-Light"/>
                <a:cs typeface="DDUHHC+Calibri-Light"/>
              </a:rPr>
              <a:t>NEXT…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9640" y="4663052"/>
            <a:ext cx="4036517" cy="4546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850" spc="8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2060"/>
                </a:solidFill>
                <a:latin typeface="Calibri"/>
                <a:cs typeface="Calibri"/>
              </a:rPr>
              <a:t>THE</a:t>
            </a:r>
            <a:r>
              <a:rPr dirty="0" sz="28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2060"/>
                </a:solidFill>
                <a:latin typeface="Calibri"/>
                <a:cs typeface="Calibri"/>
              </a:rPr>
              <a:t>AUDIENCE</a:t>
            </a:r>
            <a:r>
              <a:rPr dirty="0" sz="28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2060"/>
                </a:solidFill>
                <a:latin typeface="Calibri"/>
                <a:cs typeface="Calibri"/>
              </a:rPr>
              <a:t>MAPPING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85481" y="2941323"/>
            <a:ext cx="3372284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0000"/>
                </a:solidFill>
                <a:latin typeface="DDUHHC+Calibri-Light"/>
                <a:cs typeface="DDUHHC+Calibri-Light"/>
              </a:rPr>
              <a:t>TERIMA</a:t>
            </a:r>
            <a:r>
              <a:rPr dirty="0" sz="4400">
                <a:solidFill>
                  <a:srgbClr val="000000"/>
                </a:solidFill>
                <a:latin typeface="DDUHHC+Calibri-Light"/>
                <a:cs typeface="DDUHHC+Calibri-Light"/>
              </a:rPr>
              <a:t> </a:t>
            </a:r>
            <a:r>
              <a:rPr dirty="0" sz="4400">
                <a:solidFill>
                  <a:srgbClr val="000000"/>
                </a:solidFill>
                <a:latin typeface="DDUHHC+Calibri-Light"/>
                <a:cs typeface="DDUHHC+Calibri-Light"/>
              </a:rPr>
              <a:t>KASIH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90472" y="2065405"/>
            <a:ext cx="3434953" cy="27563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638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GRBTKC+GillSansMT-Bold"/>
                <a:cs typeface="GRBTKC+GillSansMT-Bold"/>
              </a:rPr>
              <a:t>EFFECTIVE</a:t>
            </a:r>
          </a:p>
          <a:p>
            <a:pPr marL="0" marR="0">
              <a:lnSpc>
                <a:spcPts val="5566"/>
              </a:lnSpc>
              <a:spcBef>
                <a:spcPts val="230"/>
              </a:spcBef>
              <a:spcAft>
                <a:spcPts val="0"/>
              </a:spcAft>
            </a:pPr>
            <a:r>
              <a:rPr dirty="0" sz="4800" b="1">
                <a:solidFill>
                  <a:srgbClr val="ffffff"/>
                </a:solidFill>
                <a:latin typeface="GRBTKC+GillSansMT-Bold"/>
                <a:cs typeface="GRBTKC+GillSansMT-Bold"/>
              </a:rPr>
              <a:t>PUBLIC</a:t>
            </a:r>
          </a:p>
          <a:p>
            <a:pPr marL="0" marR="0">
              <a:lnSpc>
                <a:spcPts val="5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ffffff"/>
                </a:solidFill>
                <a:latin typeface="GRBTKC+GillSansMT-Bold"/>
                <a:cs typeface="GRBTKC+GillSansMT-Bold"/>
              </a:rPr>
              <a:t>SPEAKING</a:t>
            </a:r>
          </a:p>
          <a:p>
            <a:pPr marL="0" marR="0">
              <a:lnSpc>
                <a:spcPts val="5566"/>
              </a:lnSpc>
              <a:spcBef>
                <a:spcPts val="217"/>
              </a:spcBef>
              <a:spcAft>
                <a:spcPts val="0"/>
              </a:spcAft>
            </a:pPr>
            <a:r>
              <a:rPr dirty="0" sz="4800" b="1">
                <a:solidFill>
                  <a:srgbClr val="ffffff"/>
                </a:solidFill>
                <a:latin typeface="GRBTKC+GillSansMT-Bold"/>
                <a:cs typeface="GRBTKC+GillSansMT-Bold"/>
              </a:rPr>
              <a:t>Chapter</a:t>
            </a:r>
            <a:r>
              <a:rPr dirty="0" sz="4800" b="1">
                <a:solidFill>
                  <a:srgbClr val="ffffff"/>
                </a:solidFill>
                <a:latin typeface="GRBTKC+GillSansMT-Bold"/>
                <a:cs typeface="GRBTKC+GillSansMT-Bold"/>
              </a:rPr>
              <a:t> </a:t>
            </a:r>
            <a:r>
              <a:rPr dirty="0" sz="4800" b="1">
                <a:solidFill>
                  <a:srgbClr val="ffffff"/>
                </a:solidFill>
                <a:latin typeface="GRBTKC+GillSansMT-Bold"/>
                <a:cs typeface="GRBTKC+GillSansMT-Bold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23316" y="6502774"/>
            <a:ext cx="77758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152250"/>
                </a:solidFill>
                <a:latin typeface="Calibri"/>
                <a:cs typeface="Calibri"/>
              </a:rPr>
              <a:t>Page</a:t>
            </a:r>
            <a:r>
              <a:rPr dirty="0" sz="1800" b="1">
                <a:solidFill>
                  <a:srgbClr val="15225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152250"/>
                </a:solidFill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077669" y="1781820"/>
            <a:ext cx="4444096" cy="16262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Hasil</a:t>
            </a:r>
            <a:r>
              <a:rPr dirty="0" sz="2800" spc="243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survei</a:t>
            </a:r>
            <a:r>
              <a:rPr dirty="0" sz="2800" spc="242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3,000</a:t>
            </a:r>
            <a:r>
              <a:rPr dirty="0" sz="2800" spc="244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orang</a:t>
            </a:r>
          </a:p>
          <a:p>
            <a:pPr marL="423862" marR="0">
              <a:lnSpc>
                <a:spcPts val="3024"/>
              </a:lnSpc>
              <a:spcBef>
                <a:spcPts val="5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dewasa</a:t>
            </a:r>
            <a:r>
              <a:rPr dirty="0" sz="2800" spc="242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oleh</a:t>
            </a:r>
            <a:r>
              <a:rPr dirty="0" sz="2800" spc="246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Christine</a:t>
            </a:r>
          </a:p>
          <a:p>
            <a:pPr marL="768350" marR="0">
              <a:lnSpc>
                <a:spcPts val="302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Stuart</a:t>
            </a:r>
            <a:r>
              <a:rPr dirty="0" sz="2800" spc="245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-</a:t>
            </a:r>
            <a:r>
              <a:rPr dirty="0" sz="2800" spc="241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'Effective</a:t>
            </a:r>
          </a:p>
          <a:p>
            <a:pPr marL="1531143" marR="0">
              <a:lnSpc>
                <a:spcPts val="302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Speaking'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99856" y="3403356"/>
            <a:ext cx="4998435" cy="8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Tentang</a:t>
            </a:r>
            <a:r>
              <a:rPr dirty="0" sz="2800" spc="243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ketakutan</a:t>
            </a:r>
            <a:r>
              <a:rPr dirty="0" sz="2800" spc="245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terbesar</a:t>
            </a:r>
          </a:p>
          <a:p>
            <a:pPr marL="1294606" marR="0">
              <a:lnSpc>
                <a:spcPts val="3024"/>
              </a:lnSpc>
              <a:spcBef>
                <a:spcPts val="5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orang</a:t>
            </a:r>
            <a:r>
              <a:rPr dirty="0" sz="2800" spc="243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 </a:t>
            </a:r>
            <a:r>
              <a:rPr dirty="0" sz="2800">
                <a:solidFill>
                  <a:srgbClr val="000000"/>
                </a:solidFill>
                <a:latin typeface="HOENAA+Square721BT-Roman,Italic"/>
                <a:cs typeface="HOENAA+Square721BT-Roman,Italic"/>
              </a:rPr>
              <a:t>Amerika: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96706" y="4732511"/>
            <a:ext cx="4610921" cy="12588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0" marR="0">
              <a:lnSpc>
                <a:spcPts val="3372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Berbicara</a:t>
            </a:r>
            <a:r>
              <a:rPr dirty="0" sz="2800" spc="279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 </a:t>
            </a:r>
            <a:r>
              <a:rPr dirty="0" sz="2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di</a:t>
            </a:r>
            <a:r>
              <a:rPr dirty="0" sz="2800" spc="282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 </a:t>
            </a:r>
            <a:r>
              <a:rPr dirty="0" sz="2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Umum</a:t>
            </a:r>
            <a:r>
              <a:rPr dirty="0" sz="2800" spc="272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 </a:t>
            </a:r>
            <a:r>
              <a:rPr dirty="0" sz="2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–</a:t>
            </a:r>
          </a:p>
          <a:p>
            <a:pPr marL="0" marR="0">
              <a:lnSpc>
                <a:spcPts val="2168"/>
              </a:lnSpc>
              <a:spcBef>
                <a:spcPts val="133"/>
              </a:spcBef>
              <a:spcAft>
                <a:spcPts val="0"/>
              </a:spcAft>
            </a:pPr>
            <a:r>
              <a:rPr dirty="0" sz="1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ketakutan</a:t>
            </a:r>
            <a:r>
              <a:rPr dirty="0" sz="1800" spc="171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 </a:t>
            </a:r>
            <a:r>
              <a:rPr dirty="0" sz="1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pertama</a:t>
            </a:r>
            <a:r>
              <a:rPr dirty="0" sz="1800" spc="179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 </a:t>
            </a:r>
            <a:r>
              <a:rPr dirty="0" sz="1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melebihi</a:t>
            </a:r>
            <a:r>
              <a:rPr dirty="0" sz="1800" spc="18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 </a:t>
            </a:r>
            <a:r>
              <a:rPr dirty="0" sz="1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ketakutan</a:t>
            </a:r>
          </a:p>
          <a:p>
            <a:pPr marL="422275" marR="0">
              <a:lnSpc>
                <a:spcPts val="1944"/>
              </a:lnSpc>
              <a:spcBef>
                <a:spcPts val="50"/>
              </a:spcBef>
              <a:spcAft>
                <a:spcPts val="0"/>
              </a:spcAft>
            </a:pPr>
            <a:r>
              <a:rPr dirty="0" sz="1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akan</a:t>
            </a:r>
            <a:r>
              <a:rPr dirty="0" sz="1800" spc="181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 </a:t>
            </a:r>
            <a:r>
              <a:rPr dirty="0" sz="1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kehancuran</a:t>
            </a:r>
            <a:r>
              <a:rPr dirty="0" sz="1800" spc="181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 </a:t>
            </a:r>
            <a:r>
              <a:rPr dirty="0" sz="1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keuangan</a:t>
            </a:r>
            <a:r>
              <a:rPr dirty="0" sz="1800" spc="181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 </a:t>
            </a:r>
            <a:r>
              <a:rPr dirty="0" sz="1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bahkan</a:t>
            </a:r>
          </a:p>
          <a:p>
            <a:pPr marL="1840706" marR="0">
              <a:lnSpc>
                <a:spcPts val="19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3300"/>
                </a:solidFill>
                <a:latin typeface="TFCGTQ+Square721BT-Bold,Italic"/>
                <a:cs typeface="TFCGTQ+Square721BT-Bold,Italic"/>
              </a:rPr>
              <a:t>kematian!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7381" y="6576907"/>
            <a:ext cx="77758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152250"/>
                </a:solidFill>
                <a:latin typeface="Calibri"/>
                <a:cs typeface="Calibri"/>
              </a:rPr>
              <a:t>Page</a:t>
            </a:r>
            <a:r>
              <a:rPr dirty="0" sz="1800" b="1">
                <a:solidFill>
                  <a:srgbClr val="15225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152250"/>
                </a:solidFill>
                <a:latin typeface="Calibri"/>
                <a:cs typeface="Calibri"/>
              </a:rPr>
              <a:t>6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6747" y="439244"/>
            <a:ext cx="2911152" cy="7876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901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fffff"/>
                </a:solidFill>
                <a:latin typeface="DaunPenh"/>
                <a:cs typeface="DaunPenh"/>
              </a:rPr>
              <a:t>Information</a:t>
            </a:r>
            <a:r>
              <a:rPr dirty="0" sz="4400" b="1">
                <a:solidFill>
                  <a:srgbClr val="ffffff"/>
                </a:solidFill>
                <a:latin typeface="DaunPenh"/>
                <a:cs typeface="DaunPenh"/>
              </a:rPr>
              <a:t> </a:t>
            </a:r>
            <a:r>
              <a:rPr dirty="0" sz="4400" b="1">
                <a:solidFill>
                  <a:srgbClr val="ffffff"/>
                </a:solidFill>
                <a:latin typeface="DaunPenh"/>
                <a:cs typeface="DaunPenh"/>
              </a:rPr>
              <a:t>Title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87837" y="1683296"/>
            <a:ext cx="6854902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Penelitian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 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Terhadap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 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3000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 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Manajer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 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Perusahaan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56981" y="2049056"/>
            <a:ext cx="5315453" cy="3786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tentang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 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Ketakutan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 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Terbesar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 </a:t>
            </a:r>
            <a:r>
              <a:rPr dirty="0" sz="2400" b="1">
                <a:solidFill>
                  <a:srgbClr val="3366ff"/>
                </a:solidFill>
                <a:latin typeface="PTVNLD+Arial-BoldMT"/>
                <a:cs typeface="PTVNLD+Arial-BoldMT"/>
              </a:rPr>
              <a:t>Mereka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53717" y="2696268"/>
            <a:ext cx="8080203" cy="7526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IOPFIW+ArialUnicodeMS"/>
                <a:cs typeface="IOPFIW+ArialUnicodeMS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3%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=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kegelapan,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kematian,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air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dalam,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masalah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keuangan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dan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kutu.</a:t>
            </a:r>
          </a:p>
          <a:p>
            <a:pPr marL="0" marR="0">
              <a:lnSpc>
                <a:spcPts val="2746"/>
              </a:lnSpc>
              <a:spcBef>
                <a:spcPts val="183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IOPFIW+ArialUnicodeMS"/>
                <a:cs typeface="IOPFIW+ArialUnicodeMS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5%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=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lift.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53717" y="3427788"/>
            <a:ext cx="3824770" cy="18499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4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IOPFIW+ArialUnicodeMS"/>
                <a:cs typeface="IOPFIW+ArialUnicodeMS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8%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=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eskalator.</a:t>
            </a:r>
          </a:p>
          <a:p>
            <a:pPr marL="0" marR="0">
              <a:lnSpc>
                <a:spcPts val="2746"/>
              </a:lnSpc>
              <a:spcBef>
                <a:spcPts val="183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IOPFIW+ArialUnicodeMS"/>
                <a:cs typeface="IOPFIW+ArialUnicodeMS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11%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=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anjing.</a:t>
            </a:r>
          </a:p>
          <a:p>
            <a:pPr marL="0" marR="0">
              <a:lnSpc>
                <a:spcPts val="2746"/>
              </a:lnSpc>
              <a:spcBef>
                <a:spcPts val="183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IOPFIW+ArialUnicodeMS"/>
                <a:cs typeface="IOPFIW+ArialUnicodeMS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14%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=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kesepian.</a:t>
            </a:r>
          </a:p>
          <a:p>
            <a:pPr marL="0" marR="0">
              <a:lnSpc>
                <a:spcPts val="2746"/>
              </a:lnSpc>
              <a:spcBef>
                <a:spcPts val="183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IOPFIW+ArialUnicodeMS"/>
                <a:cs typeface="IOPFIW+ArialUnicodeMS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18%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=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terbang.</a:t>
            </a:r>
          </a:p>
          <a:p>
            <a:pPr marL="0" marR="0">
              <a:lnSpc>
                <a:spcPts val="2746"/>
              </a:lnSpc>
              <a:spcBef>
                <a:spcPts val="183"/>
              </a:spcBef>
              <a:spcAft>
                <a:spcPts val="0"/>
              </a:spcAft>
            </a:pPr>
            <a:r>
              <a:rPr dirty="0" sz="2050">
                <a:solidFill>
                  <a:srgbClr val="000000"/>
                </a:solidFill>
                <a:latin typeface="IOPFIW+ArialUnicodeMS"/>
                <a:cs typeface="IOPFIW+ArialUnicodeMS"/>
              </a:rPr>
              <a:t>•</a:t>
            </a:r>
            <a:r>
              <a:rPr dirty="0" sz="2050" spc="1413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Tebak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Apa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Ketakutan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No.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1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 </a:t>
            </a:r>
            <a:r>
              <a:rPr dirty="0" sz="2000">
                <a:solidFill>
                  <a:srgbClr val="000000"/>
                </a:solidFill>
                <a:latin typeface="IOPFIW+ArialUnicodeMS"/>
                <a:cs typeface="IOPFIW+ArialUnicodeMS"/>
              </a:rPr>
              <a:t>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53717" y="5515969"/>
            <a:ext cx="5699876" cy="3545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">
                <a:solidFill>
                  <a:srgbClr val="ff3300"/>
                </a:solidFill>
                <a:latin typeface="Verdana"/>
                <a:cs typeface="Verdana"/>
              </a:rPr>
              <a:t>•</a:t>
            </a:r>
            <a:r>
              <a:rPr dirty="0" sz="2050" spc="1068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3300"/>
                </a:solidFill>
                <a:latin typeface="Verdana"/>
                <a:cs typeface="Verdana"/>
              </a:rPr>
              <a:t>BERBICARA</a:t>
            </a:r>
            <a:r>
              <a:rPr dirty="0" sz="2000" b="1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dirty="0" sz="2000" b="1">
                <a:solidFill>
                  <a:srgbClr val="ff3300"/>
                </a:solidFill>
                <a:latin typeface="Verdana"/>
                <a:cs typeface="Verdana"/>
              </a:rPr>
              <a:t>DI</a:t>
            </a:r>
            <a:r>
              <a:rPr dirty="0" sz="2000" b="1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dirty="0" sz="2000" b="1">
                <a:solidFill>
                  <a:srgbClr val="ff3300"/>
                </a:solidFill>
                <a:latin typeface="Verdana"/>
                <a:cs typeface="Verdana"/>
              </a:rPr>
              <a:t>DEPAN</a:t>
            </a:r>
            <a:r>
              <a:rPr dirty="0" sz="2000" b="1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dirty="0" sz="2000" b="1">
                <a:solidFill>
                  <a:srgbClr val="ff3300"/>
                </a:solidFill>
                <a:latin typeface="Verdana"/>
                <a:cs typeface="Verdana"/>
              </a:rPr>
              <a:t>UMUM</a:t>
            </a:r>
            <a:r>
              <a:rPr dirty="0" sz="2000" b="1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dirty="0" sz="2000" b="1">
                <a:solidFill>
                  <a:srgbClr val="ff3300"/>
                </a:solidFill>
                <a:latin typeface="Verdana"/>
                <a:cs typeface="Verdana"/>
              </a:rPr>
              <a:t>(41%)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87381" y="6576907"/>
            <a:ext cx="777583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152250"/>
                </a:solidFill>
                <a:latin typeface="Calibri"/>
                <a:cs typeface="Calibri"/>
              </a:rPr>
              <a:t>Page</a:t>
            </a:r>
            <a:r>
              <a:rPr dirty="0" sz="1800" b="1">
                <a:solidFill>
                  <a:srgbClr val="15225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152250"/>
                </a:solidFill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62203" y="288242"/>
            <a:ext cx="3442923" cy="18082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2132" marR="0">
              <a:lnSpc>
                <a:spcPts val="3628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If</a:t>
            </a:r>
            <a:r>
              <a:rPr dirty="0" sz="3200" spc="-205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the</a:t>
            </a:r>
            <a:r>
              <a:rPr dirty="0" sz="3200" spc="-205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only</a:t>
            </a:r>
            <a:r>
              <a:rPr dirty="0" sz="3200" spc="-205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tool</a:t>
            </a:r>
            <a:r>
              <a:rPr dirty="0" sz="3200" spc="-204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you</a:t>
            </a:r>
          </a:p>
          <a:p>
            <a:pPr marL="0" marR="0">
              <a:lnSpc>
                <a:spcPts val="357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have</a:t>
            </a:r>
            <a:r>
              <a:rPr dirty="0" sz="3200" spc="-204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is</a:t>
            </a:r>
            <a:r>
              <a:rPr dirty="0" sz="3200" spc="-203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a</a:t>
            </a:r>
            <a:r>
              <a:rPr dirty="0" sz="3200" spc="-208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hammer,</a:t>
            </a:r>
            <a:r>
              <a:rPr dirty="0" sz="3200" spc="-137">
                <a:solidFill>
                  <a:srgbClr val="0000ff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you</a:t>
            </a:r>
          </a:p>
          <a:p>
            <a:pPr marL="407193" marR="0">
              <a:lnSpc>
                <a:spcPts val="337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tend</a:t>
            </a:r>
            <a:r>
              <a:rPr dirty="0" sz="3200" spc="-202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to</a:t>
            </a:r>
            <a:r>
              <a:rPr dirty="0" sz="3200" spc="-206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see</a:t>
            </a:r>
            <a:r>
              <a:rPr dirty="0" sz="3200" spc="-186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every</a:t>
            </a:r>
          </a:p>
          <a:p>
            <a:pPr marL="815181" marR="0">
              <a:lnSpc>
                <a:spcPts val="336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problem</a:t>
            </a:r>
            <a:r>
              <a:rPr dirty="0" sz="3200" spc="-204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98866" y="2051002"/>
            <a:ext cx="1064267" cy="498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28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a</a:t>
            </a:r>
            <a:r>
              <a:rPr dirty="0" sz="3200" spc="-208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 </a:t>
            </a:r>
            <a:r>
              <a:rPr dirty="0" sz="3200">
                <a:solidFill>
                  <a:srgbClr val="000000"/>
                </a:solidFill>
                <a:latin typeface="IBESPU+FranklinGothic-MediumCond,BoldItalic"/>
                <a:cs typeface="IBESPU+FranklinGothic-MediumCond,BoldItalic"/>
              </a:rPr>
              <a:t>nail.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99915" y="3129049"/>
            <a:ext cx="3864095" cy="30822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6582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Jika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 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Anda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 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hanya</a:t>
            </a:r>
          </a:p>
          <a:p>
            <a:pPr marL="288925" marR="0">
              <a:lnSpc>
                <a:spcPts val="3128"/>
              </a:lnSpc>
              <a:spcBef>
                <a:spcPts val="296"/>
              </a:spcBef>
              <a:spcAft>
                <a:spcPts val="0"/>
              </a:spcAft>
            </a:pP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mempunyai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 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martil,</a:t>
            </a:r>
          </a:p>
          <a:p>
            <a:pPr marL="0" marR="0">
              <a:lnSpc>
                <a:spcPts val="3128"/>
              </a:lnSpc>
              <a:spcBef>
                <a:spcPts val="270"/>
              </a:spcBef>
              <a:spcAft>
                <a:spcPts val="0"/>
              </a:spcAft>
            </a:pP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Anda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 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akan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 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cenderung</a:t>
            </a:r>
          </a:p>
          <a:p>
            <a:pPr marL="673100" marR="0">
              <a:lnSpc>
                <a:spcPts val="3128"/>
              </a:lnSpc>
              <a:spcBef>
                <a:spcPts val="220"/>
              </a:spcBef>
              <a:spcAft>
                <a:spcPts val="0"/>
              </a:spcAft>
            </a:pP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melihat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 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setiap</a:t>
            </a:r>
          </a:p>
          <a:p>
            <a:pPr marL="306387" marR="0">
              <a:lnSpc>
                <a:spcPts val="3128"/>
              </a:lnSpc>
              <a:spcBef>
                <a:spcPts val="220"/>
              </a:spcBef>
              <a:spcAft>
                <a:spcPts val="0"/>
              </a:spcAft>
            </a:pP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persoalan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 </a:t>
            </a: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sebagai</a:t>
            </a:r>
          </a:p>
          <a:p>
            <a:pPr marL="1444625" marR="0">
              <a:lnSpc>
                <a:spcPts val="3128"/>
              </a:lnSpc>
              <a:spcBef>
                <a:spcPts val="270"/>
              </a:spcBef>
              <a:spcAft>
                <a:spcPts val="0"/>
              </a:spcAft>
            </a:pPr>
            <a:r>
              <a:rPr dirty="0" sz="2800" b="1">
                <a:solidFill>
                  <a:srgbClr val="650065"/>
                </a:solidFill>
                <a:latin typeface="PTVNLD+Arial-BoldMT"/>
                <a:cs typeface="PTVNLD+Arial-BoldMT"/>
              </a:rPr>
              <a:t>paku.</a:t>
            </a:r>
          </a:p>
          <a:p>
            <a:pPr marL="73050" marR="0">
              <a:lnSpc>
                <a:spcPts val="3575"/>
              </a:lnSpc>
              <a:spcBef>
                <a:spcPts val="497"/>
              </a:spcBef>
              <a:spcAft>
                <a:spcPts val="0"/>
              </a:spcAft>
            </a:pPr>
            <a:r>
              <a:rPr dirty="0" sz="3200" b="1">
                <a:solidFill>
                  <a:srgbClr val="ff2600"/>
                </a:solidFill>
                <a:latin typeface="RQQQEO+Arial-BoldItalicMT"/>
                <a:cs typeface="RQQQEO+Arial-BoldItalicMT"/>
              </a:rPr>
              <a:t>Abraham</a:t>
            </a:r>
            <a:r>
              <a:rPr dirty="0" sz="3200" spc="87" b="1">
                <a:solidFill>
                  <a:srgbClr val="ff2600"/>
                </a:solidFill>
                <a:latin typeface="RQQQEO+Arial-BoldItalicMT"/>
                <a:cs typeface="RQQQEO+Arial-BoldItalicMT"/>
              </a:rPr>
              <a:t> </a:t>
            </a:r>
            <a:r>
              <a:rPr dirty="0" sz="3200" b="1">
                <a:solidFill>
                  <a:srgbClr val="ff2600"/>
                </a:solidFill>
                <a:latin typeface="RQQQEO+Arial-BoldItalicMT"/>
                <a:cs typeface="RQQQEO+Arial-BoldItalicMT"/>
              </a:rPr>
              <a:t>Maslow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617043" y="1378364"/>
            <a:ext cx="5529272" cy="8387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>
                <a:solidFill>
                  <a:srgbClr val="000000"/>
                </a:solidFill>
                <a:latin typeface="VDECJH+ArialMT"/>
                <a:cs typeface="VDECJH+ArialMT"/>
              </a:rPr>
              <a:t>•</a:t>
            </a:r>
            <a:r>
              <a:rPr dirty="0" sz="285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Proses</a:t>
            </a:r>
            <a:r>
              <a:rPr dirty="0" sz="2800" spc="125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atau</a:t>
            </a:r>
            <a:r>
              <a:rPr dirty="0" sz="2800" spc="122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tindakan</a:t>
            </a:r>
            <a:r>
              <a:rPr dirty="0" sz="2800" spc="122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melakukan</a:t>
            </a:r>
          </a:p>
          <a:p>
            <a:pPr marL="228600" marR="0">
              <a:lnSpc>
                <a:spcPts val="2800"/>
              </a:lnSpc>
              <a:spcBef>
                <a:spcPts val="224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pidato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kepada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audiensi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langsung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9243" y="1444888"/>
            <a:ext cx="4751585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2060"/>
                </a:solidFill>
                <a:latin typeface="MKKOLP+MS-PGothic"/>
                <a:cs typeface="MKKOLP+MS-PGothic"/>
              </a:rPr>
              <a:t>PUBLICꢀSPEAKING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17043" y="2273460"/>
            <a:ext cx="5527062" cy="12227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>
                <a:solidFill>
                  <a:srgbClr val="000000"/>
                </a:solidFill>
                <a:latin typeface="VDECJH+ArialMT"/>
                <a:cs typeface="VDECJH+ArialMT"/>
              </a:rPr>
              <a:t>•</a:t>
            </a:r>
            <a:r>
              <a:rPr dirty="0" sz="285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Pembicaraan</a:t>
            </a:r>
            <a:r>
              <a:rPr dirty="0" sz="2800" spc="80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formal,</a:t>
            </a:r>
            <a:r>
              <a:rPr dirty="0" sz="2800" spc="86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tatap</a:t>
            </a:r>
            <a:r>
              <a:rPr dirty="0" sz="2800" spc="8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muka,</a:t>
            </a:r>
          </a:p>
          <a:p>
            <a:pPr marL="228600" marR="0">
              <a:lnSpc>
                <a:spcPts val="2800"/>
              </a:lnSpc>
              <a:spcBef>
                <a:spcPts val="224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berbicara</a:t>
            </a:r>
            <a:r>
              <a:rPr dirty="0" sz="2800" spc="250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tentang</a:t>
            </a:r>
            <a:r>
              <a:rPr dirty="0" sz="2800" spc="249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satu</a:t>
            </a:r>
            <a:r>
              <a:rPr dirty="0" sz="2800" spc="256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orang</a:t>
            </a:r>
          </a:p>
          <a:p>
            <a:pPr marL="228600" marR="0">
              <a:lnSpc>
                <a:spcPts val="2800"/>
              </a:lnSpc>
              <a:spcBef>
                <a:spcPts val="223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dengan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sekelompok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pendengar.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17043" y="3552604"/>
            <a:ext cx="5534580" cy="16068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>
                <a:solidFill>
                  <a:srgbClr val="000000"/>
                </a:solidFill>
                <a:latin typeface="VDECJH+ArialMT"/>
                <a:cs typeface="VDECJH+ArialMT"/>
              </a:rPr>
              <a:t>•</a:t>
            </a:r>
            <a:r>
              <a:rPr dirty="0" sz="2850" spc="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Secara</a:t>
            </a:r>
            <a:r>
              <a:rPr dirty="0" sz="2800" spc="4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modern</a:t>
            </a:r>
            <a:r>
              <a:rPr dirty="0" sz="2800" spc="53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dipandang</a:t>
            </a:r>
            <a:r>
              <a:rPr dirty="0" sz="2800" spc="53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sebagai</a:t>
            </a:r>
          </a:p>
          <a:p>
            <a:pPr marL="228600" marR="0">
              <a:lnSpc>
                <a:spcPts val="2800"/>
              </a:lnSpc>
              <a:spcBef>
                <a:spcPts val="224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segala</a:t>
            </a:r>
            <a:r>
              <a:rPr dirty="0" sz="2800" spc="150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bentuk</a:t>
            </a:r>
            <a:r>
              <a:rPr dirty="0" sz="2800" spc="1556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berbicara</a:t>
            </a:r>
            <a:r>
              <a:rPr dirty="0" sz="2800" spc="1489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(secara</a:t>
            </a:r>
          </a:p>
          <a:p>
            <a:pPr marL="228600" marR="0">
              <a:lnSpc>
                <a:spcPts val="2800"/>
              </a:lnSpc>
              <a:spcBef>
                <a:spcPts val="224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formal</a:t>
            </a:r>
            <a:r>
              <a:rPr dirty="0" sz="2800" spc="297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dan</a:t>
            </a:r>
            <a:r>
              <a:rPr dirty="0" sz="2800" spc="305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informal)</a:t>
            </a:r>
            <a:r>
              <a:rPr dirty="0" sz="2800" spc="296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antara</a:t>
            </a:r>
          </a:p>
          <a:p>
            <a:pPr marL="228600" marR="0">
              <a:lnSpc>
                <a:spcPts val="2800"/>
              </a:lnSpc>
              <a:spcBef>
                <a:spcPts val="273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audiens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dan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pembicara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99163" y="1047137"/>
            <a:ext cx="4751585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2060"/>
                </a:solidFill>
                <a:latin typeface="MKKOLP+MS-PGothic"/>
                <a:cs typeface="MKKOLP+MS-PGothic"/>
              </a:rPr>
              <a:t>PUBLICꢀSPEAKING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29267" y="2763946"/>
            <a:ext cx="4704357" cy="2714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2743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2060"/>
                </a:solidFill>
                <a:latin typeface="MKKOLP+MS-PGothic"/>
                <a:cs typeface="MKKOLP+MS-PGothic"/>
              </a:rPr>
              <a:t>MEMBERIꢀINFORMASI</a:t>
            </a:r>
          </a:p>
          <a:p>
            <a:pPr marL="0" marR="0">
              <a:lnSpc>
                <a:spcPts val="2800"/>
              </a:lnSpc>
              <a:spcBef>
                <a:spcPts val="6024"/>
              </a:spcBef>
              <a:spcAft>
                <a:spcPts val="0"/>
              </a:spcAft>
            </a:pPr>
            <a:r>
              <a:rPr dirty="0" sz="2800">
                <a:solidFill>
                  <a:srgbClr val="002060"/>
                </a:solidFill>
                <a:latin typeface="MKKOLP+MS-PGothic"/>
                <a:cs typeface="MKKOLP+MS-PGothic"/>
              </a:rPr>
              <a:t>MEMBUJUKꢀ/ꢀMEMPERSUASI</a:t>
            </a:r>
          </a:p>
          <a:p>
            <a:pPr marL="1176337" marR="0">
              <a:lnSpc>
                <a:spcPts val="3200"/>
              </a:lnSpc>
              <a:spcBef>
                <a:spcPts val="5897"/>
              </a:spcBef>
              <a:spcAft>
                <a:spcPts val="0"/>
              </a:spcAft>
            </a:pPr>
            <a:r>
              <a:rPr dirty="0" sz="3200">
                <a:solidFill>
                  <a:srgbClr val="002060"/>
                </a:solidFill>
                <a:latin typeface="MKKOLP+MS-PGothic"/>
                <a:cs typeface="MKKOLP+MS-PGothic"/>
              </a:rPr>
              <a:t>MENGHIBUR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9640" y="1178151"/>
            <a:ext cx="6764139" cy="1064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>
                <a:solidFill>
                  <a:srgbClr val="002060"/>
                </a:solidFill>
                <a:latin typeface="MKKOLP+MS-PGothic"/>
                <a:cs typeface="MKKOLP+MS-PGothic"/>
              </a:rPr>
              <a:t>SYARATꢀPUBLICꢀSPEAKER</a:t>
            </a:r>
          </a:p>
          <a:p>
            <a:pPr marL="0" marR="0">
              <a:lnSpc>
                <a:spcPts val="2737"/>
              </a:lnSpc>
              <a:spcBef>
                <a:spcPts val="862"/>
              </a:spcBef>
              <a:spcAft>
                <a:spcPts val="0"/>
              </a:spcAft>
            </a:pPr>
            <a:r>
              <a:rPr dirty="0" sz="24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450" spc="32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KEAHLIAN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BERKOMUNIKASI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9640" y="2302616"/>
            <a:ext cx="2975906" cy="395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450" spc="32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BERWAWASAN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LUAS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9640" y="2758800"/>
            <a:ext cx="7876933" cy="13083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450" spc="32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KEMAMPUAN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MENYUSUN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KONSEP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&amp;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PENGUASAAN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MATERI</a:t>
            </a:r>
          </a:p>
          <a:p>
            <a:pPr marL="0" marR="0">
              <a:lnSpc>
                <a:spcPts val="2737"/>
              </a:lnSpc>
              <a:spcBef>
                <a:spcPts val="774"/>
              </a:spcBef>
              <a:spcAft>
                <a:spcPts val="0"/>
              </a:spcAft>
            </a:pPr>
            <a:r>
              <a:rPr dirty="0" sz="24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450" spc="32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PEMETAAN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AUDIENS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/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KARAKTER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AUDIENS</a:t>
            </a:r>
          </a:p>
          <a:p>
            <a:pPr marL="0" marR="0">
              <a:lnSpc>
                <a:spcPts val="2737"/>
              </a:lnSpc>
              <a:spcBef>
                <a:spcPts val="824"/>
              </a:spcBef>
              <a:spcAft>
                <a:spcPts val="0"/>
              </a:spcAft>
            </a:pPr>
            <a:r>
              <a:rPr dirty="0" sz="24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450" spc="32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PENGENDALIAN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SITUASI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9640" y="4127352"/>
            <a:ext cx="3288936" cy="395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450" spc="32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KEMAMPUAN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ANALISIS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9640" y="4583537"/>
            <a:ext cx="3703277" cy="395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450" spc="32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PENGUASAAN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PANGGUNG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9640" y="5039721"/>
            <a:ext cx="3657280" cy="395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450" spc="32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PENGUASAAN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TEKNOLOGI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9640" y="5495904"/>
            <a:ext cx="2752639" cy="395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50">
                <a:solidFill>
                  <a:srgbClr val="002060"/>
                </a:solidFill>
                <a:latin typeface="VDECJH+ArialMT"/>
                <a:cs typeface="VDECJH+ArialMT"/>
              </a:rPr>
              <a:t>•</a:t>
            </a:r>
            <a:r>
              <a:rPr dirty="0" sz="2450" spc="329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CITA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RASA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2060"/>
                </a:solidFill>
                <a:latin typeface="Calibri"/>
                <a:cs typeface="Calibri"/>
              </a:rPr>
              <a:t>HUMOR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2023-05-31T23:40:54-05:00</dcterms:modified>
</cp:coreProperties>
</file>